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Bebas Neue"/>
      <p:regular r:id="rId25"/>
    </p:embeddedFont>
    <p:embeddedFont>
      <p:font typeface="PT Sans"/>
      <p:regular r:id="rId26"/>
      <p:bold r:id="rId27"/>
      <p:italic r:id="rId28"/>
      <p:boldItalic r:id="rId29"/>
    </p:embeddedFont>
    <p:embeddedFont>
      <p:font typeface="Fira Sans Extra Condensed"/>
      <p:regular r:id="rId30"/>
      <p:bold r:id="rId31"/>
      <p:italic r:id="rId32"/>
      <p:boldItalic r:id="rId33"/>
    </p:embeddedFont>
    <p:embeddedFont>
      <p:font typeface="Fira Sans Extra Condensed SemiBol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9AA0A6"/>
          </p15:clr>
        </p15:guide>
        <p15:guide id="2" orient="horz">
          <p15:clr>
            <a:srgbClr val="9AA0A6"/>
          </p15:clr>
        </p15:guide>
      </p15:sldGuideLst>
    </p:ext>
    <p:ext uri="GoogleSlidesCustomDataVersion2">
      <go:slidesCustomData xmlns:go="http://customooxmlschemas.google.com/" r:id="rId38" roundtripDataSignature="AMtx7mijAaWIxYRcFiY/WX1SZ8vrx8TL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-regular.fntdata"/><Relationship Id="rId25" Type="http://schemas.openxmlformats.org/officeDocument/2006/relationships/font" Target="fonts/BebasNeue-regular.fntdata"/><Relationship Id="rId28" Type="http://schemas.openxmlformats.org/officeDocument/2006/relationships/font" Target="fonts/PTSans-italic.fntdata"/><Relationship Id="rId27" Type="http://schemas.openxmlformats.org/officeDocument/2006/relationships/font" Target="fonts/PT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-bold.fntdata"/><Relationship Id="rId30" Type="http://schemas.openxmlformats.org/officeDocument/2006/relationships/font" Target="fonts/FiraSansExtraCondensed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-italic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SemiBold-bold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FiraSansExtraCondensed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SemiBol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a785f2c2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9a785f2c2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9a785f2c2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9a785f2c2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9a785f2c2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9a785f2c2d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a785f2c2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9a785f2c2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a785f2c2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9a785f2c2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a8295625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9a8295625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a785f2c2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9a785f2c2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2"/>
          <p:cNvSpPr txBox="1"/>
          <p:nvPr>
            <p:ph type="ctrTitle"/>
          </p:nvPr>
        </p:nvSpPr>
        <p:spPr>
          <a:xfrm>
            <a:off x="4787688" y="1445325"/>
            <a:ext cx="3696000" cy="17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" type="subTitle"/>
          </p:nvPr>
        </p:nvSpPr>
        <p:spPr>
          <a:xfrm>
            <a:off x="4787688" y="3270575"/>
            <a:ext cx="3696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 txBox="1"/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" name="Google Shape;40;p22"/>
          <p:cNvSpPr txBox="1"/>
          <p:nvPr>
            <p:ph idx="1" type="subTitle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2" type="title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" name="Google Shape;42;p22"/>
          <p:cNvSpPr txBox="1"/>
          <p:nvPr>
            <p:ph idx="3" type="subTitle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4" type="title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" name="Google Shape;44;p22"/>
          <p:cNvSpPr txBox="1"/>
          <p:nvPr>
            <p:ph idx="5" type="subTitle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6" type="title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" name="Google Shape;46;p22"/>
          <p:cNvSpPr txBox="1"/>
          <p:nvPr>
            <p:ph idx="7" type="subTitle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8" type="title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" name="Google Shape;48;p22"/>
          <p:cNvSpPr txBox="1"/>
          <p:nvPr>
            <p:ph idx="9" type="subTitle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3" type="title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" name="Google Shape;50;p22"/>
          <p:cNvSpPr txBox="1"/>
          <p:nvPr>
            <p:ph idx="14" type="subTitle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5" type="title"/>
          </p:nvPr>
        </p:nvSpPr>
        <p:spPr>
          <a:xfrm>
            <a:off x="720000" y="13447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" name="Google Shape;52;p22"/>
          <p:cNvSpPr txBox="1"/>
          <p:nvPr>
            <p:ph idx="16" type="title"/>
          </p:nvPr>
        </p:nvSpPr>
        <p:spPr>
          <a:xfrm>
            <a:off x="720000" y="27781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" name="Google Shape;53;p22"/>
          <p:cNvSpPr txBox="1"/>
          <p:nvPr>
            <p:ph idx="17" type="title"/>
          </p:nvPr>
        </p:nvSpPr>
        <p:spPr>
          <a:xfrm>
            <a:off x="3419275" y="13447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22"/>
          <p:cNvSpPr txBox="1"/>
          <p:nvPr>
            <p:ph idx="18" type="title"/>
          </p:nvPr>
        </p:nvSpPr>
        <p:spPr>
          <a:xfrm>
            <a:off x="3419275" y="27781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" name="Google Shape;55;p22"/>
          <p:cNvSpPr txBox="1"/>
          <p:nvPr>
            <p:ph idx="19" type="title"/>
          </p:nvPr>
        </p:nvSpPr>
        <p:spPr>
          <a:xfrm>
            <a:off x="6118550" y="13447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6" name="Google Shape;56;p22"/>
          <p:cNvSpPr txBox="1"/>
          <p:nvPr>
            <p:ph idx="20" type="title"/>
          </p:nvPr>
        </p:nvSpPr>
        <p:spPr>
          <a:xfrm>
            <a:off x="6118550" y="27781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" name="Google Shape;57;p22"/>
          <p:cNvSpPr txBox="1"/>
          <p:nvPr>
            <p:ph idx="21"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2311800" y="1189100"/>
            <a:ext cx="45204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subTitle"/>
          </p:nvPr>
        </p:nvSpPr>
        <p:spPr>
          <a:xfrm>
            <a:off x="2158550" y="3153500"/>
            <a:ext cx="48729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3557400" y="3100288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3" name="Google Shape;63;p24"/>
          <p:cNvSpPr txBox="1"/>
          <p:nvPr>
            <p:ph idx="1" type="subTitle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 txBox="1"/>
          <p:nvPr>
            <p:ph type="title"/>
          </p:nvPr>
        </p:nvSpPr>
        <p:spPr>
          <a:xfrm>
            <a:off x="720000" y="2936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/>
          <p:nvPr>
            <p:ph type="title"/>
          </p:nvPr>
        </p:nvSpPr>
        <p:spPr>
          <a:xfrm>
            <a:off x="720000" y="1745250"/>
            <a:ext cx="323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9" name="Google Shape;69;p26"/>
          <p:cNvSpPr txBox="1"/>
          <p:nvPr>
            <p:ph idx="1" type="subTitle"/>
          </p:nvPr>
        </p:nvSpPr>
        <p:spPr>
          <a:xfrm>
            <a:off x="720000" y="2317950"/>
            <a:ext cx="25755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7"/>
          <p:cNvSpPr txBox="1"/>
          <p:nvPr>
            <p:ph type="title"/>
          </p:nvPr>
        </p:nvSpPr>
        <p:spPr>
          <a:xfrm>
            <a:off x="5553850" y="1745250"/>
            <a:ext cx="263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" type="subTitle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/>
          <p:nvPr>
            <p:ph type="title"/>
          </p:nvPr>
        </p:nvSpPr>
        <p:spPr>
          <a:xfrm>
            <a:off x="1596700" y="2112197"/>
            <a:ext cx="2742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2" type="title"/>
          </p:nvPr>
        </p:nvSpPr>
        <p:spPr>
          <a:xfrm>
            <a:off x="4804747" y="2112197"/>
            <a:ext cx="2742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subTitle"/>
          </p:nvPr>
        </p:nvSpPr>
        <p:spPr>
          <a:xfrm>
            <a:off x="4923247" y="2599822"/>
            <a:ext cx="2505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" name="Google Shape;77;p28"/>
          <p:cNvSpPr txBox="1"/>
          <p:nvPr>
            <p:ph idx="3" type="subTitle"/>
          </p:nvPr>
        </p:nvSpPr>
        <p:spPr>
          <a:xfrm>
            <a:off x="1715375" y="2599822"/>
            <a:ext cx="2505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" name="Google Shape;78;p28"/>
          <p:cNvSpPr txBox="1"/>
          <p:nvPr>
            <p:ph idx="4"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9"/>
          <p:cNvSpPr txBox="1"/>
          <p:nvPr>
            <p:ph type="title"/>
          </p:nvPr>
        </p:nvSpPr>
        <p:spPr>
          <a:xfrm>
            <a:off x="937700" y="2099750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" name="Google Shape;81;p29"/>
          <p:cNvSpPr txBox="1"/>
          <p:nvPr>
            <p:ph idx="1" type="subTitle"/>
          </p:nvPr>
        </p:nvSpPr>
        <p:spPr>
          <a:xfrm>
            <a:off x="937700" y="2493925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2" type="title"/>
          </p:nvPr>
        </p:nvSpPr>
        <p:spPr>
          <a:xfrm>
            <a:off x="3484419" y="2099750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" name="Google Shape;83;p29"/>
          <p:cNvSpPr txBox="1"/>
          <p:nvPr>
            <p:ph idx="3" type="subTitle"/>
          </p:nvPr>
        </p:nvSpPr>
        <p:spPr>
          <a:xfrm>
            <a:off x="3484421" y="2493925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29"/>
          <p:cNvSpPr txBox="1"/>
          <p:nvPr>
            <p:ph idx="4" type="title"/>
          </p:nvPr>
        </p:nvSpPr>
        <p:spPr>
          <a:xfrm>
            <a:off x="6031146" y="2099750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" name="Google Shape;85;p29"/>
          <p:cNvSpPr txBox="1"/>
          <p:nvPr>
            <p:ph idx="5" type="subTitle"/>
          </p:nvPr>
        </p:nvSpPr>
        <p:spPr>
          <a:xfrm>
            <a:off x="6031149" y="2493925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29"/>
          <p:cNvSpPr txBox="1"/>
          <p:nvPr>
            <p:ph idx="6"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0"/>
          <p:cNvSpPr txBox="1"/>
          <p:nvPr>
            <p:ph type="title"/>
          </p:nvPr>
        </p:nvSpPr>
        <p:spPr>
          <a:xfrm>
            <a:off x="2424850" y="1618250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9" name="Google Shape;89;p30"/>
          <p:cNvSpPr txBox="1"/>
          <p:nvPr>
            <p:ph idx="1" type="subTitle"/>
          </p:nvPr>
        </p:nvSpPr>
        <p:spPr>
          <a:xfrm>
            <a:off x="2424850" y="22047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" name="Google Shape;90;p30"/>
          <p:cNvSpPr txBox="1"/>
          <p:nvPr>
            <p:ph idx="2" type="title"/>
          </p:nvPr>
        </p:nvSpPr>
        <p:spPr>
          <a:xfrm>
            <a:off x="4740958" y="1618250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" name="Google Shape;91;p30"/>
          <p:cNvSpPr txBox="1"/>
          <p:nvPr>
            <p:ph idx="3" type="subTitle"/>
          </p:nvPr>
        </p:nvSpPr>
        <p:spPr>
          <a:xfrm>
            <a:off x="4740954" y="22047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" name="Google Shape;92;p30"/>
          <p:cNvSpPr txBox="1"/>
          <p:nvPr>
            <p:ph idx="4" type="title"/>
          </p:nvPr>
        </p:nvSpPr>
        <p:spPr>
          <a:xfrm>
            <a:off x="2424850" y="3051650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" name="Google Shape;93;p30"/>
          <p:cNvSpPr txBox="1"/>
          <p:nvPr>
            <p:ph idx="5" type="subTitle"/>
          </p:nvPr>
        </p:nvSpPr>
        <p:spPr>
          <a:xfrm>
            <a:off x="2424850" y="36381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30"/>
          <p:cNvSpPr txBox="1"/>
          <p:nvPr>
            <p:ph idx="6" type="title"/>
          </p:nvPr>
        </p:nvSpPr>
        <p:spPr>
          <a:xfrm>
            <a:off x="4740958" y="3051650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" name="Google Shape;95;p30"/>
          <p:cNvSpPr txBox="1"/>
          <p:nvPr>
            <p:ph idx="7" type="subTitle"/>
          </p:nvPr>
        </p:nvSpPr>
        <p:spPr>
          <a:xfrm>
            <a:off x="4740954" y="36381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30"/>
          <p:cNvSpPr txBox="1"/>
          <p:nvPr>
            <p:ph idx="8"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title"/>
          </p:nvPr>
        </p:nvSpPr>
        <p:spPr>
          <a:xfrm>
            <a:off x="720000" y="21508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13"/>
          <p:cNvSpPr txBox="1"/>
          <p:nvPr>
            <p:ph idx="2" type="title"/>
          </p:nvPr>
        </p:nvSpPr>
        <p:spPr>
          <a:xfrm>
            <a:off x="720000" y="133782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" name="Google Shape;14;p13"/>
          <p:cNvSpPr txBox="1"/>
          <p:nvPr>
            <p:ph idx="1" type="subTitle"/>
          </p:nvPr>
        </p:nvSpPr>
        <p:spPr>
          <a:xfrm>
            <a:off x="720000" y="2903575"/>
            <a:ext cx="506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1"/>
          <p:cNvSpPr txBox="1"/>
          <p:nvPr>
            <p:ph type="title"/>
          </p:nvPr>
        </p:nvSpPr>
        <p:spPr>
          <a:xfrm>
            <a:off x="1101175" y="1682850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9" name="Google Shape;99;p31"/>
          <p:cNvSpPr txBox="1"/>
          <p:nvPr>
            <p:ph idx="1" type="subTitle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31"/>
          <p:cNvSpPr txBox="1"/>
          <p:nvPr>
            <p:ph idx="2" type="title"/>
          </p:nvPr>
        </p:nvSpPr>
        <p:spPr>
          <a:xfrm>
            <a:off x="3578948" y="1682850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" name="Google Shape;101;p31"/>
          <p:cNvSpPr txBox="1"/>
          <p:nvPr>
            <p:ph idx="3" type="subTitle"/>
          </p:nvPr>
        </p:nvSpPr>
        <p:spPr>
          <a:xfrm>
            <a:off x="3578948" y="22693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" name="Google Shape;102;p31"/>
          <p:cNvSpPr txBox="1"/>
          <p:nvPr>
            <p:ph idx="4" type="title"/>
          </p:nvPr>
        </p:nvSpPr>
        <p:spPr>
          <a:xfrm>
            <a:off x="1101175" y="3116250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" name="Google Shape;103;p31"/>
          <p:cNvSpPr txBox="1"/>
          <p:nvPr>
            <p:ph idx="5" type="subTitle"/>
          </p:nvPr>
        </p:nvSpPr>
        <p:spPr>
          <a:xfrm>
            <a:off x="1101175" y="3702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" name="Google Shape;104;p31"/>
          <p:cNvSpPr txBox="1"/>
          <p:nvPr>
            <p:ph idx="6" type="title"/>
          </p:nvPr>
        </p:nvSpPr>
        <p:spPr>
          <a:xfrm>
            <a:off x="3578948" y="3116250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" name="Google Shape;105;p31"/>
          <p:cNvSpPr txBox="1"/>
          <p:nvPr>
            <p:ph idx="7" type="subTitle"/>
          </p:nvPr>
        </p:nvSpPr>
        <p:spPr>
          <a:xfrm>
            <a:off x="3578948" y="3702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" name="Google Shape;106;p31"/>
          <p:cNvSpPr txBox="1"/>
          <p:nvPr>
            <p:ph idx="8" type="title"/>
          </p:nvPr>
        </p:nvSpPr>
        <p:spPr>
          <a:xfrm>
            <a:off x="6056727" y="1682850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" name="Google Shape;107;p31"/>
          <p:cNvSpPr txBox="1"/>
          <p:nvPr>
            <p:ph idx="9" type="subTitle"/>
          </p:nvPr>
        </p:nvSpPr>
        <p:spPr>
          <a:xfrm>
            <a:off x="6056727" y="22693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31"/>
          <p:cNvSpPr txBox="1"/>
          <p:nvPr>
            <p:ph idx="13" type="title"/>
          </p:nvPr>
        </p:nvSpPr>
        <p:spPr>
          <a:xfrm>
            <a:off x="6056727" y="3116250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31"/>
          <p:cNvSpPr txBox="1"/>
          <p:nvPr>
            <p:ph idx="14" type="subTitle"/>
          </p:nvPr>
        </p:nvSpPr>
        <p:spPr>
          <a:xfrm>
            <a:off x="6056727" y="3702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31"/>
          <p:cNvSpPr txBox="1"/>
          <p:nvPr>
            <p:ph idx="15"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2"/>
          <p:cNvSpPr txBox="1"/>
          <p:nvPr>
            <p:ph type="title"/>
          </p:nvPr>
        </p:nvSpPr>
        <p:spPr>
          <a:xfrm>
            <a:off x="2223600" y="670225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3" name="Google Shape;113;p32"/>
          <p:cNvSpPr txBox="1"/>
          <p:nvPr>
            <p:ph idx="1" type="subTitle"/>
          </p:nvPr>
        </p:nvSpPr>
        <p:spPr>
          <a:xfrm>
            <a:off x="2223600" y="1253625"/>
            <a:ext cx="4696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4" name="Google Shape;114;p32"/>
          <p:cNvSpPr txBox="1"/>
          <p:nvPr>
            <p:ph idx="2" type="title"/>
          </p:nvPr>
        </p:nvSpPr>
        <p:spPr>
          <a:xfrm>
            <a:off x="2223600" y="1954311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5" name="Google Shape;115;p32"/>
          <p:cNvSpPr txBox="1"/>
          <p:nvPr>
            <p:ph idx="3" type="subTitle"/>
          </p:nvPr>
        </p:nvSpPr>
        <p:spPr>
          <a:xfrm>
            <a:off x="2223600" y="2554644"/>
            <a:ext cx="4696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6" name="Google Shape;116;p32"/>
          <p:cNvSpPr txBox="1"/>
          <p:nvPr>
            <p:ph idx="4" type="title"/>
          </p:nvPr>
        </p:nvSpPr>
        <p:spPr>
          <a:xfrm>
            <a:off x="2223600" y="3265638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7" name="Google Shape;117;p32"/>
          <p:cNvSpPr txBox="1"/>
          <p:nvPr>
            <p:ph idx="5" type="subTitle"/>
          </p:nvPr>
        </p:nvSpPr>
        <p:spPr>
          <a:xfrm>
            <a:off x="2223600" y="3874463"/>
            <a:ext cx="4696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3"/>
          <p:cNvSpPr txBox="1"/>
          <p:nvPr>
            <p:ph type="title"/>
          </p:nvPr>
        </p:nvSpPr>
        <p:spPr>
          <a:xfrm>
            <a:off x="720000" y="631037"/>
            <a:ext cx="42948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20" name="Google Shape;120;p33"/>
          <p:cNvSpPr txBox="1"/>
          <p:nvPr>
            <p:ph idx="1" type="subTitle"/>
          </p:nvPr>
        </p:nvSpPr>
        <p:spPr>
          <a:xfrm>
            <a:off x="720000" y="1661750"/>
            <a:ext cx="34347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7" name="Google Shape;17;p14"/>
          <p:cNvSpPr txBox="1"/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/>
          <p:nvPr>
            <p:ph type="title"/>
          </p:nvPr>
        </p:nvSpPr>
        <p:spPr>
          <a:xfrm>
            <a:off x="1464614" y="3121122"/>
            <a:ext cx="2742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2" type="title"/>
          </p:nvPr>
        </p:nvSpPr>
        <p:spPr>
          <a:xfrm>
            <a:off x="4936786" y="3121122"/>
            <a:ext cx="2742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" type="subTitle"/>
          </p:nvPr>
        </p:nvSpPr>
        <p:spPr>
          <a:xfrm>
            <a:off x="5055286" y="3608747"/>
            <a:ext cx="2505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15"/>
          <p:cNvSpPr txBox="1"/>
          <p:nvPr>
            <p:ph idx="3" type="subTitle"/>
          </p:nvPr>
        </p:nvSpPr>
        <p:spPr>
          <a:xfrm>
            <a:off x="1583289" y="3608747"/>
            <a:ext cx="2505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" name="Google Shape;23;p15"/>
          <p:cNvSpPr txBox="1"/>
          <p:nvPr>
            <p:ph idx="4"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>
            <p:ph type="title"/>
          </p:nvPr>
        </p:nvSpPr>
        <p:spPr>
          <a:xfrm>
            <a:off x="720000" y="1015750"/>
            <a:ext cx="429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" type="subTitle"/>
          </p:nvPr>
        </p:nvSpPr>
        <p:spPr>
          <a:xfrm>
            <a:off x="720000" y="1829450"/>
            <a:ext cx="42948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/>
          <p:nvPr>
            <p:ph type="title"/>
          </p:nvPr>
        </p:nvSpPr>
        <p:spPr>
          <a:xfrm>
            <a:off x="720000" y="1413525"/>
            <a:ext cx="3298500" cy="20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hasCustomPrompt="1" type="title"/>
          </p:nvPr>
        </p:nvSpPr>
        <p:spPr>
          <a:xfrm>
            <a:off x="1284000" y="1387300"/>
            <a:ext cx="65760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4900">
                <a:solidFill>
                  <a:srgbClr val="10112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" name="Google Shape;36;p20"/>
          <p:cNvSpPr txBox="1"/>
          <p:nvPr>
            <p:ph idx="1" type="subTitle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SemiBold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b="0" i="0" sz="25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b="0" i="0" sz="25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b="0" i="0" sz="25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b="0" i="0" sz="25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b="0" i="0" sz="25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b="0" i="0" sz="25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b="0" i="0" sz="25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b="0" i="0" sz="25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713225" y="1024450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slide" Target="/ppt/slides/slide3.xml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slide" Target="/ppt/slides/slide3.xml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slide" Target="/ppt/slides/slide3.xml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slide" Target="/ppt/slides/slide3.xml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slide" Target="/ppt/slides/slide3.xml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slide" Target="/ppt/slides/slide3.xml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5.xml"/><Relationship Id="rId4" Type="http://schemas.openxmlformats.org/officeDocument/2006/relationships/slide" Target="/ppt/slides/slide11.xml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slide" Target="/ppt/slides/slide3.xml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slide" Target="/ppt/slides/slide3.xml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slide" Target="/ppt/slides/slide3.xml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slide" Target="/ppt/slides/slide3.xml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slide" Target="/ppt/slides/slide3.xml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slide" Target="/ppt/slides/slide3.xml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 txBox="1"/>
          <p:nvPr>
            <p:ph type="ctrTitle"/>
          </p:nvPr>
        </p:nvSpPr>
        <p:spPr>
          <a:xfrm>
            <a:off x="5061870" y="1753943"/>
            <a:ext cx="3696000" cy="17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PT"/>
              <a:t>Eutanásia</a:t>
            </a:r>
            <a:endParaRPr/>
          </a:p>
        </p:txBody>
      </p:sp>
      <p:pic>
        <p:nvPicPr>
          <p:cNvPr id="127" name="Google Shape;127;p1"/>
          <p:cNvPicPr preferRelativeResize="0"/>
          <p:nvPr/>
        </p:nvPicPr>
        <p:blipFill rotWithShape="1">
          <a:blip r:embed="rId3">
            <a:alphaModFix/>
          </a:blip>
          <a:srcRect b="61160" l="25011" r="57856" t="17198"/>
          <a:stretch/>
        </p:blipFill>
        <p:spPr>
          <a:xfrm>
            <a:off x="13393" y="0"/>
            <a:ext cx="1866710" cy="133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8084" y="4884420"/>
            <a:ext cx="4168295" cy="248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253" y="4130040"/>
            <a:ext cx="1008767" cy="92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7979304" y="96994"/>
            <a:ext cx="1008767" cy="92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875" y="1218700"/>
            <a:ext cx="4366998" cy="29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979304" y="96994"/>
            <a:ext cx="1008767" cy="92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53" y="4130040"/>
            <a:ext cx="1008767" cy="92311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"/>
          <p:cNvSpPr txBox="1"/>
          <p:nvPr/>
        </p:nvSpPr>
        <p:spPr>
          <a:xfrm>
            <a:off x="688202" y="492650"/>
            <a:ext cx="685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Argumentos a favor e contra a eutanásia:</a:t>
            </a:r>
            <a:endParaRPr/>
          </a:p>
        </p:txBody>
      </p:sp>
      <p:sp>
        <p:nvSpPr>
          <p:cNvPr id="225" name="Google Shape;225;p4">
            <a:hlinkClick action="ppaction://hlinksldjump" r:id="rId4"/>
          </p:cNvPr>
          <p:cNvSpPr txBox="1"/>
          <p:nvPr/>
        </p:nvSpPr>
        <p:spPr>
          <a:xfrm>
            <a:off x="7931618" y="4358453"/>
            <a:ext cx="120476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r>
              <a:rPr b="1" i="0" lang="pt-PT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Índice</a:t>
            </a:r>
            <a:endParaRPr/>
          </a:p>
        </p:txBody>
      </p:sp>
      <p:sp>
        <p:nvSpPr>
          <p:cNvPr id="226" name="Google Shape;226;p4"/>
          <p:cNvSpPr txBox="1"/>
          <p:nvPr/>
        </p:nvSpPr>
        <p:spPr>
          <a:xfrm>
            <a:off x="688205" y="1741816"/>
            <a:ext cx="69639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Argumento da autonomia;</a:t>
            </a:r>
            <a:endParaRPr sz="16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"/>
              <a:buChar char="●"/>
            </a:pPr>
            <a:r>
              <a:rPr lang="pt-PT" sz="16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Argumento de que matar é </a:t>
            </a:r>
            <a:r>
              <a:rPr lang="pt-PT" sz="16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intrinsecamente</a:t>
            </a:r>
            <a:r>
              <a:rPr lang="pt-PT" sz="16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 errado;</a:t>
            </a:r>
            <a:endParaRPr sz="16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"/>
              <a:buChar char="●"/>
            </a:pPr>
            <a:r>
              <a:rPr lang="pt-PT" sz="16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Argumento da integridade da profissão;</a:t>
            </a:r>
            <a:endParaRPr sz="16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"/>
              <a:buChar char="●"/>
            </a:pPr>
            <a:r>
              <a:rPr lang="pt-PT" sz="16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Argumento do potencial de abuso (slippery slope);</a:t>
            </a:r>
            <a:endParaRPr sz="16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"/>
              <a:buChar char="●"/>
            </a:pPr>
            <a:r>
              <a:rPr lang="pt-PT" sz="16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Argumento do alívio da dor e sofrimento;</a:t>
            </a:r>
            <a:endParaRPr sz="16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8084" y="4884420"/>
            <a:ext cx="4168295" cy="248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979304" y="96994"/>
            <a:ext cx="1008767" cy="92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53" y="4130040"/>
            <a:ext cx="1008767" cy="92311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8"/>
          <p:cNvSpPr txBox="1"/>
          <p:nvPr/>
        </p:nvSpPr>
        <p:spPr>
          <a:xfrm>
            <a:off x="919975" y="558551"/>
            <a:ext cx="7059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Argumento da autonomia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235" name="Google Shape;235;p8"/>
          <p:cNvSpPr txBox="1"/>
          <p:nvPr/>
        </p:nvSpPr>
        <p:spPr>
          <a:xfrm>
            <a:off x="1054922" y="1699937"/>
            <a:ext cx="5072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argumento da eutanásia é frequentemente usado a favor da legalizacão da eutanásia. Este argumento destaca o </a:t>
            </a:r>
            <a:r>
              <a:rPr lang="pt-PT"/>
              <a:t>princípio</a:t>
            </a:r>
            <a:r>
              <a:rPr lang="pt-PT"/>
              <a:t> da autonomia individual , que se refere ao direito de uma pessoa fazer escolhas informadas sobre a sua </a:t>
            </a:r>
            <a:r>
              <a:rPr lang="pt-PT"/>
              <a:t>própria</a:t>
            </a:r>
            <a:r>
              <a:rPr lang="pt-PT"/>
              <a:t> vida e corpo. </a:t>
            </a:r>
            <a:endParaRPr/>
          </a:p>
        </p:txBody>
      </p:sp>
      <p:sp>
        <p:nvSpPr>
          <p:cNvPr id="236" name="Google Shape;236;p8">
            <a:hlinkClick action="ppaction://hlinksldjump" r:id="rId4"/>
          </p:cNvPr>
          <p:cNvSpPr txBox="1"/>
          <p:nvPr/>
        </p:nvSpPr>
        <p:spPr>
          <a:xfrm>
            <a:off x="7939239" y="4299209"/>
            <a:ext cx="120476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r>
              <a:rPr b="1" i="0" lang="pt-PT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Índice</a:t>
            </a:r>
            <a:endParaRPr/>
          </a:p>
        </p:txBody>
      </p:sp>
      <p:pic>
        <p:nvPicPr>
          <p:cNvPr id="237" name="Google Shape;23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8084" y="4884420"/>
            <a:ext cx="4168295" cy="248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979304" y="96994"/>
            <a:ext cx="1008767" cy="92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53" y="4130040"/>
            <a:ext cx="1008767" cy="92311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9"/>
          <p:cNvSpPr txBox="1"/>
          <p:nvPr/>
        </p:nvSpPr>
        <p:spPr>
          <a:xfrm>
            <a:off x="456471" y="558550"/>
            <a:ext cx="8448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Argumento de que matar é errado</a:t>
            </a:r>
            <a:endParaRPr b="1" i="0" sz="27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456468" y="1316038"/>
            <a:ext cx="82311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PT"/>
              <a:t>Valor da vida humana:</a:t>
            </a:r>
            <a:r>
              <a:rPr lang="pt-PT"/>
              <a:t> Cada vida é valiosa e tirá-la é uma violação desse valor.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PT"/>
              <a:t>Princípio de não maleficência:</a:t>
            </a:r>
            <a:r>
              <a:rPr lang="pt-PT"/>
              <a:t> É moralmente errado causar dano a outros, e matar é considerado o maior dano possível.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PT"/>
              <a:t>Direito à vida:</a:t>
            </a:r>
            <a:r>
              <a:rPr lang="pt-PT"/>
              <a:t> Todos têm o direito à vida, que não deve ser violado, exceto em legítima defesa para proteger</a:t>
            </a:r>
            <a:r>
              <a:rPr lang="pt-PT"/>
              <a:t> </a:t>
            </a:r>
            <a:r>
              <a:rPr lang="pt-PT"/>
              <a:t>vidas inocentes.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PT"/>
              <a:t>Respeito à dignidade e autonomia:</a:t>
            </a:r>
            <a:r>
              <a:rPr lang="pt-PT"/>
              <a:t> Matar priva a pessoa da sua dignidade e autonomia, violando os seus direitos fundamentais.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PT"/>
              <a:t>Consequências sociais e morais:</a:t>
            </a:r>
            <a:r>
              <a:rPr lang="pt-PT"/>
              <a:t> Permitir ou justificar o ato de matar pode levar a consequências prejudiciais, como aumento da violência e enfraquecimento da coesão social.</a:t>
            </a:r>
            <a:endParaRPr/>
          </a:p>
        </p:txBody>
      </p:sp>
      <p:sp>
        <p:nvSpPr>
          <p:cNvPr id="246" name="Google Shape;246;p9">
            <a:hlinkClick action="ppaction://hlinksldjump" r:id="rId4"/>
          </p:cNvPr>
          <p:cNvSpPr txBox="1"/>
          <p:nvPr/>
        </p:nvSpPr>
        <p:spPr>
          <a:xfrm>
            <a:off x="7939239" y="4257272"/>
            <a:ext cx="120476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r>
              <a:rPr b="1" i="0" lang="pt-PT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Índice</a:t>
            </a:r>
            <a:endParaRPr/>
          </a:p>
        </p:txBody>
      </p:sp>
      <p:pic>
        <p:nvPicPr>
          <p:cNvPr id="247" name="Google Shape;24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8084" y="4884420"/>
            <a:ext cx="4168295" cy="248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29a785f2c2d_1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979304" y="96994"/>
            <a:ext cx="1008767" cy="92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9a785f2c2d_1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53" y="4130040"/>
            <a:ext cx="1008767" cy="92311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9a785f2c2d_1_11"/>
          <p:cNvSpPr txBox="1"/>
          <p:nvPr/>
        </p:nvSpPr>
        <p:spPr>
          <a:xfrm>
            <a:off x="919975" y="558551"/>
            <a:ext cx="705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Argumento da integridade da profissão</a:t>
            </a:r>
            <a:endParaRPr b="1" sz="4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55" name="Google Shape;255;g29a785f2c2d_1_11"/>
          <p:cNvSpPr txBox="1"/>
          <p:nvPr/>
        </p:nvSpPr>
        <p:spPr>
          <a:xfrm>
            <a:off x="861347" y="1414162"/>
            <a:ext cx="50724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Argumento de integridade da profissão é frequentemente utlizado tanto a favor quanto contra a eutanásia, dependendo da perspectiva e dos valores de quem o apresenta.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A favor da eutanásia: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>
                <a:solidFill>
                  <a:schemeClr val="dk1"/>
                </a:solidFill>
              </a:rPr>
              <a:t>Alívio do sofrimento 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>
                <a:solidFill>
                  <a:schemeClr val="dk1"/>
                </a:solidFill>
              </a:rPr>
              <a:t>Compaixão e empatia;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>
                <a:solidFill>
                  <a:schemeClr val="dk1"/>
                </a:solidFill>
              </a:rPr>
              <a:t>Facilitação de boa morte;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g29a785f2c2d_1_11">
            <a:hlinkClick action="ppaction://hlinksldjump" r:id="rId4"/>
          </p:cNvPr>
          <p:cNvSpPr txBox="1"/>
          <p:nvPr/>
        </p:nvSpPr>
        <p:spPr>
          <a:xfrm>
            <a:off x="7939239" y="4299209"/>
            <a:ext cx="1204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r>
              <a:rPr b="1" i="0" lang="pt-PT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Índice</a:t>
            </a:r>
            <a:endParaRPr/>
          </a:p>
        </p:txBody>
      </p:sp>
      <p:pic>
        <p:nvPicPr>
          <p:cNvPr id="257" name="Google Shape;257;g29a785f2c2d_1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8084" y="4884420"/>
            <a:ext cx="4168293" cy="24890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9a785f2c2d_1_11"/>
          <p:cNvSpPr txBox="1"/>
          <p:nvPr/>
        </p:nvSpPr>
        <p:spPr>
          <a:xfrm>
            <a:off x="5042100" y="2590200"/>
            <a:ext cx="29373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Contra a eutanásia: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>
                <a:solidFill>
                  <a:schemeClr val="dk1"/>
                </a:solidFill>
              </a:rPr>
              <a:t>É</a:t>
            </a:r>
            <a:r>
              <a:rPr lang="pt-PT">
                <a:solidFill>
                  <a:schemeClr val="dk1"/>
                </a:solidFill>
              </a:rPr>
              <a:t>tica</a:t>
            </a:r>
            <a:r>
              <a:rPr lang="pt-PT">
                <a:solidFill>
                  <a:schemeClr val="dk1"/>
                </a:solidFill>
              </a:rPr>
              <a:t> </a:t>
            </a:r>
            <a:r>
              <a:rPr lang="pt-PT">
                <a:solidFill>
                  <a:schemeClr val="dk1"/>
                </a:solidFill>
              </a:rPr>
              <a:t>médica</a:t>
            </a:r>
            <a:r>
              <a:rPr lang="pt-PT">
                <a:solidFill>
                  <a:schemeClr val="dk1"/>
                </a:solidFill>
              </a:rPr>
              <a:t> profissional;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>
                <a:solidFill>
                  <a:schemeClr val="dk1"/>
                </a:solidFill>
              </a:rPr>
              <a:t>Risco de </a:t>
            </a:r>
            <a:r>
              <a:rPr lang="pt-PT">
                <a:solidFill>
                  <a:schemeClr val="dk1"/>
                </a:solidFill>
              </a:rPr>
              <a:t>corrupção</a:t>
            </a:r>
            <a:r>
              <a:rPr lang="pt-PT">
                <a:solidFill>
                  <a:schemeClr val="dk1"/>
                </a:solidFill>
              </a:rPr>
              <a:t> da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profissão;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>
                <a:solidFill>
                  <a:schemeClr val="dk1"/>
                </a:solidFill>
              </a:rPr>
              <a:t>Reservação da vida a todo custo;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29a785f2c2d_1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979304" y="96994"/>
            <a:ext cx="1008767" cy="92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9a785f2c2d_1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53" y="4130040"/>
            <a:ext cx="1008767" cy="92311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9a785f2c2d_1_20"/>
          <p:cNvSpPr txBox="1"/>
          <p:nvPr/>
        </p:nvSpPr>
        <p:spPr>
          <a:xfrm>
            <a:off x="391250" y="558550"/>
            <a:ext cx="7587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Argumento do potencial de abuso (slippery slope)</a:t>
            </a:r>
            <a:endParaRPr b="1" sz="5300">
              <a:solidFill>
                <a:schemeClr val="dk1"/>
              </a:solidFill>
            </a:endParaRPr>
          </a:p>
        </p:txBody>
      </p:sp>
      <p:sp>
        <p:nvSpPr>
          <p:cNvPr id="266" name="Google Shape;266;g29a785f2c2d_1_20">
            <a:hlinkClick action="ppaction://hlinksldjump" r:id="rId4"/>
          </p:cNvPr>
          <p:cNvSpPr txBox="1"/>
          <p:nvPr/>
        </p:nvSpPr>
        <p:spPr>
          <a:xfrm>
            <a:off x="7939239" y="4299209"/>
            <a:ext cx="1204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r>
              <a:rPr b="1" i="0" lang="pt-PT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Índice</a:t>
            </a:r>
            <a:endParaRPr/>
          </a:p>
        </p:txBody>
      </p:sp>
      <p:pic>
        <p:nvPicPr>
          <p:cNvPr id="267" name="Google Shape;267;g29a785f2c2d_1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8084" y="4884420"/>
            <a:ext cx="4168293" cy="24890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9a785f2c2d_1_20"/>
          <p:cNvSpPr txBox="1"/>
          <p:nvPr>
            <p:ph idx="1" type="subTitle"/>
          </p:nvPr>
        </p:nvSpPr>
        <p:spPr>
          <a:xfrm>
            <a:off x="4580725" y="1423050"/>
            <a:ext cx="4168200" cy="22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900"/>
              <a:t>Os proponentes deste </a:t>
            </a:r>
            <a:r>
              <a:rPr lang="pt-PT" sz="1900"/>
              <a:t>argumento alegam que permitir aos médicos assistir o suicídio, mesmo que em caso justificáveis, pode no futuro levar a situações em que os pacientes são mortos contra a sua vontade.</a:t>
            </a:r>
            <a:endParaRPr sz="1900"/>
          </a:p>
        </p:txBody>
      </p:sp>
      <p:pic>
        <p:nvPicPr>
          <p:cNvPr id="269" name="Google Shape;269;g29a785f2c2d_1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320" y="1529475"/>
            <a:ext cx="304800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29a785f2c2d_1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979304" y="96994"/>
            <a:ext cx="1008767" cy="92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9a785f2c2d_1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53" y="4130040"/>
            <a:ext cx="1008767" cy="92311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9a785f2c2d_1_31"/>
          <p:cNvSpPr txBox="1"/>
          <p:nvPr/>
        </p:nvSpPr>
        <p:spPr>
          <a:xfrm>
            <a:off x="391250" y="558550"/>
            <a:ext cx="758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Argumento do alívio da dor e sofrimento</a:t>
            </a:r>
            <a:endParaRPr b="1" sz="6900">
              <a:solidFill>
                <a:schemeClr val="dk1"/>
              </a:solidFill>
            </a:endParaRPr>
          </a:p>
        </p:txBody>
      </p:sp>
      <p:sp>
        <p:nvSpPr>
          <p:cNvPr id="277" name="Google Shape;277;g29a785f2c2d_1_31"/>
          <p:cNvSpPr txBox="1"/>
          <p:nvPr/>
        </p:nvSpPr>
        <p:spPr>
          <a:xfrm>
            <a:off x="3682250" y="1606152"/>
            <a:ext cx="5072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rgbClr val="202124"/>
                </a:solidFill>
                <a:highlight>
                  <a:srgbClr val="FFFFFF"/>
                </a:highlight>
              </a:rPr>
              <a:t>Os proponentes contrapõem que "praticamente toda" não é toda e que a eutanásia é reservada para os casos em que não existe outra possibilidade de aliviar a </a:t>
            </a:r>
            <a:r>
              <a:rPr lang="pt-PT" sz="1500">
                <a:solidFill>
                  <a:srgbClr val="040C28"/>
                </a:solidFill>
              </a:rPr>
              <a:t>dor e sofrimento</a:t>
            </a:r>
            <a:r>
              <a:rPr lang="pt-PT" sz="1500">
                <a:solidFill>
                  <a:srgbClr val="202124"/>
                </a:solidFill>
                <a:highlight>
                  <a:srgbClr val="FFFFFF"/>
                </a:highlight>
              </a:rPr>
              <a:t>. Os objetores contrapõem que nesses casos é possível sedar completamente o doente.</a:t>
            </a:r>
            <a:endParaRPr/>
          </a:p>
        </p:txBody>
      </p:sp>
      <p:sp>
        <p:nvSpPr>
          <p:cNvPr id="278" name="Google Shape;278;g29a785f2c2d_1_31">
            <a:hlinkClick action="ppaction://hlinksldjump" r:id="rId4"/>
          </p:cNvPr>
          <p:cNvSpPr txBox="1"/>
          <p:nvPr/>
        </p:nvSpPr>
        <p:spPr>
          <a:xfrm>
            <a:off x="7939239" y="4299209"/>
            <a:ext cx="1204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r>
              <a:rPr b="1" i="0" lang="pt-PT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Índice</a:t>
            </a:r>
            <a:endParaRPr/>
          </a:p>
        </p:txBody>
      </p:sp>
      <p:pic>
        <p:nvPicPr>
          <p:cNvPr id="279" name="Google Shape;279;g29a785f2c2d_1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8084" y="4884420"/>
            <a:ext cx="4168293" cy="248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9a785f2c2d_1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500" y="1537738"/>
            <a:ext cx="3377452" cy="2068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"/>
          <p:cNvSpPr txBox="1"/>
          <p:nvPr>
            <p:ph type="title"/>
          </p:nvPr>
        </p:nvSpPr>
        <p:spPr>
          <a:xfrm>
            <a:off x="0" y="178018"/>
            <a:ext cx="91440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PT" sz="4400">
                <a:solidFill>
                  <a:schemeClr val="dk1"/>
                </a:solidFill>
              </a:rPr>
              <a:t>OFICINA ESCOLA PROFISSIONAL DO INA</a:t>
            </a:r>
            <a:endParaRPr/>
          </a:p>
        </p:txBody>
      </p:sp>
      <p:sp>
        <p:nvSpPr>
          <p:cNvPr id="137" name="Google Shape;137;p2"/>
          <p:cNvSpPr txBox="1"/>
          <p:nvPr/>
        </p:nvSpPr>
        <p:spPr>
          <a:xfrm>
            <a:off x="335280" y="1723814"/>
            <a:ext cx="6277276" cy="2143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pt-PT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TURMA</a:t>
            </a:r>
            <a:r>
              <a:rPr b="0" i="0" lang="pt-PT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1M+1P</a:t>
            </a:r>
            <a:endParaRPr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pt-PT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DISCIPLINA</a:t>
            </a:r>
            <a:r>
              <a:rPr b="0" i="0" lang="pt-PT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Educação </a:t>
            </a:r>
            <a:r>
              <a:rPr lang="pt-PT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0" i="0" lang="pt-PT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oral e </a:t>
            </a:r>
            <a:r>
              <a:rPr lang="pt-PT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0" i="0" lang="pt-PT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eligiosa</a:t>
            </a:r>
            <a:endParaRPr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pt-PT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MÓDULO</a:t>
            </a:r>
            <a:r>
              <a:rPr b="0" i="0" lang="pt-PT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PT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pt-PT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º Módulo</a:t>
            </a:r>
            <a:endParaRPr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pt-PT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NOME DOS ALUNOS</a:t>
            </a:r>
            <a:r>
              <a:rPr b="0" i="0" lang="pt-PT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Duarte </a:t>
            </a:r>
            <a:r>
              <a:rPr lang="pt-PT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Marques, Eder Teixeira, André Barroso</a:t>
            </a:r>
            <a:endParaRPr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pt-PT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NÚMERO</a:t>
            </a:r>
            <a:r>
              <a:rPr b="1" i="0" lang="pt-PT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DOS ALUNOS</a:t>
            </a:r>
            <a:r>
              <a:rPr b="0" i="0" lang="pt-PT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PT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14395</a:t>
            </a:r>
            <a:r>
              <a:rPr b="0" i="0" lang="pt-PT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14</a:t>
            </a:r>
            <a:r>
              <a:rPr lang="pt-PT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378</a:t>
            </a:r>
            <a:r>
              <a:rPr b="0" i="0" lang="pt-PT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PT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14381</a:t>
            </a:r>
            <a:endParaRPr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pt-PT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NOME DO PROFESSOR</a:t>
            </a:r>
            <a:r>
              <a:rPr b="0" i="0" lang="pt-PT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PT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Ricardo Barros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FICINA - Escola Profissional do INA - Home | Facebook" id="138" name="Google Shape;13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2556" y="25717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53" y="4130040"/>
            <a:ext cx="1008767" cy="92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979304" y="96994"/>
            <a:ext cx="1008767" cy="92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8084" y="4884420"/>
            <a:ext cx="4168295" cy="248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>
            <p:ph idx="2" type="title"/>
          </p:nvPr>
        </p:nvSpPr>
        <p:spPr>
          <a:xfrm>
            <a:off x="3844140" y="473261"/>
            <a:ext cx="145572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PT" sz="4000">
                <a:solidFill>
                  <a:schemeClr val="dk1"/>
                </a:solidFill>
              </a:rPr>
              <a:t>ÍNDICE</a:t>
            </a:r>
            <a:endParaRPr/>
          </a:p>
        </p:txBody>
      </p:sp>
      <p:sp>
        <p:nvSpPr>
          <p:cNvPr id="147" name="Google Shape;147;p3"/>
          <p:cNvSpPr txBox="1"/>
          <p:nvPr/>
        </p:nvSpPr>
        <p:spPr>
          <a:xfrm>
            <a:off x="335280" y="1304714"/>
            <a:ext cx="6972300" cy="3031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PT" u="sng">
                <a:solidFill>
                  <a:schemeClr val="hlink"/>
                </a:solidFill>
                <a:hlinkClick action="ppaction://hlinkshowjump?jump=nextslide"/>
              </a:rPr>
              <a:t>Introdução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PT" u="sng">
                <a:solidFill>
                  <a:schemeClr val="hlink"/>
                </a:solidFill>
                <a:hlinkClick action="ppaction://hlinksldjump" r:id="rId3"/>
              </a:rPr>
              <a:t>Eutanásia Ativa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PT" u="sng">
                <a:solidFill>
                  <a:schemeClr val="hlink"/>
                </a:solidFill>
                <a:hlinkClick action="ppaction://hlinksldjump" r:id="rId4"/>
              </a:rPr>
              <a:t>Eutanásia Passiva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"/>
          <p:cNvPicPr preferRelativeResize="0"/>
          <p:nvPr/>
        </p:nvPicPr>
        <p:blipFill rotWithShape="1">
          <a:blip r:embed="rId5">
            <a:alphaModFix/>
          </a:blip>
          <a:srcRect b="21982" l="0" r="0" t="16547"/>
          <a:stretch/>
        </p:blipFill>
        <p:spPr>
          <a:xfrm>
            <a:off x="6195060" y="2773432"/>
            <a:ext cx="2462636" cy="14478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149" name="Google Shape;14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7979304" y="96994"/>
            <a:ext cx="1008767" cy="92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253" y="4130040"/>
            <a:ext cx="1008767" cy="92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68084" y="4884420"/>
            <a:ext cx="4168295" cy="248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979304" y="96994"/>
            <a:ext cx="1008767" cy="92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53" y="4130040"/>
            <a:ext cx="1008767" cy="92311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 txBox="1"/>
          <p:nvPr/>
        </p:nvSpPr>
        <p:spPr>
          <a:xfrm>
            <a:off x="688206" y="558551"/>
            <a:ext cx="6213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Introdução</a:t>
            </a:r>
            <a:endParaRPr/>
          </a:p>
        </p:txBody>
      </p:sp>
      <p:sp>
        <p:nvSpPr>
          <p:cNvPr id="159" name="Google Shape;159;p5">
            <a:hlinkClick action="ppaction://hlinksldjump" r:id="rId4"/>
          </p:cNvPr>
          <p:cNvSpPr txBox="1"/>
          <p:nvPr/>
        </p:nvSpPr>
        <p:spPr>
          <a:xfrm>
            <a:off x="7931618" y="4299645"/>
            <a:ext cx="120476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r>
              <a:rPr b="1" i="0" lang="pt-PT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Índice</a:t>
            </a:r>
            <a:endParaRPr/>
          </a:p>
        </p:txBody>
      </p:sp>
      <p:sp>
        <p:nvSpPr>
          <p:cNvPr id="160" name="Google Shape;160;p5"/>
          <p:cNvSpPr txBox="1"/>
          <p:nvPr/>
        </p:nvSpPr>
        <p:spPr>
          <a:xfrm>
            <a:off x="688198" y="1513500"/>
            <a:ext cx="37950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A eutanásia é a prática deliberada de encerrar a vida de um indivíduo com o objetivo de aliviar o sofrimento, especialmente em casos de doenças terminais ou condições médicas insuportáveis. Essa questão levanta questões profundas sobre autonomia do paciente, direito à morte digna, papel dos profissionais de saúde, valores sociais e religiosos, e o papel do Estado na regulamentação da vida e morte. </a:t>
            </a:r>
            <a:endParaRPr/>
          </a:p>
        </p:txBody>
      </p:sp>
      <p:pic>
        <p:nvPicPr>
          <p:cNvPr id="161" name="Google Shape;16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8084" y="4884420"/>
            <a:ext cx="4168295" cy="248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2575" y="1231475"/>
            <a:ext cx="4063700" cy="25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979304" y="96994"/>
            <a:ext cx="1008767" cy="92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53" y="4130040"/>
            <a:ext cx="1008767" cy="92311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7"/>
          <p:cNvSpPr txBox="1"/>
          <p:nvPr/>
        </p:nvSpPr>
        <p:spPr>
          <a:xfrm>
            <a:off x="662350" y="435100"/>
            <a:ext cx="765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Eutanásia Ativa</a:t>
            </a:r>
            <a:endParaRPr b="0" i="0" sz="32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70" name="Google Shape;170;p7">
            <a:hlinkClick action="ppaction://hlinksldjump" r:id="rId4"/>
          </p:cNvPr>
          <p:cNvSpPr txBox="1"/>
          <p:nvPr/>
        </p:nvSpPr>
        <p:spPr>
          <a:xfrm>
            <a:off x="8177345" y="4299209"/>
            <a:ext cx="120476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r>
              <a:rPr b="1" i="0" lang="pt-PT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Índice</a:t>
            </a:r>
            <a:endParaRPr/>
          </a:p>
        </p:txBody>
      </p:sp>
      <p:pic>
        <p:nvPicPr>
          <p:cNvPr id="171" name="Google Shape;17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1620" y="4906726"/>
            <a:ext cx="3794759" cy="2266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/>
          <p:cNvSpPr txBox="1"/>
          <p:nvPr/>
        </p:nvSpPr>
        <p:spPr>
          <a:xfrm>
            <a:off x="4040000" y="1288550"/>
            <a:ext cx="4541400" cy="24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500"/>
              <a:t>A ativa (conhecida também como positiva ou</a:t>
            </a:r>
            <a:endParaRPr sz="15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500"/>
              <a:t>direta) é a prática realizada com injeção letal ou</a:t>
            </a:r>
            <a:endParaRPr sz="15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/>
              <a:t>overdose de medicamentos aplicada por um médico, ou seja, este profissional fornece os meios para uma pessoa se suicidar. </a:t>
            </a:r>
            <a:endParaRPr sz="15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/>
              <a:t>Eutanásia  seria um homicídio compassivo, por compaixão por alguém.</a:t>
            </a:r>
            <a:endParaRPr sz="1500"/>
          </a:p>
        </p:txBody>
      </p:sp>
      <p:pic>
        <p:nvPicPr>
          <p:cNvPr id="173" name="Google Shape;173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" y="1460400"/>
            <a:ext cx="3980999" cy="22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29a785f2c2d_2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979304" y="96994"/>
            <a:ext cx="1008767" cy="92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9a785f2c2d_2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53" y="4130040"/>
            <a:ext cx="1008767" cy="9231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9a785f2c2d_2_1">
            <a:hlinkClick action="ppaction://hlinksldjump" r:id="rId4"/>
          </p:cNvPr>
          <p:cNvSpPr txBox="1"/>
          <p:nvPr/>
        </p:nvSpPr>
        <p:spPr>
          <a:xfrm>
            <a:off x="8177345" y="4299209"/>
            <a:ext cx="1204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r>
              <a:rPr b="1" i="0" lang="pt-PT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Índice</a:t>
            </a:r>
            <a:endParaRPr/>
          </a:p>
        </p:txBody>
      </p:sp>
      <p:pic>
        <p:nvPicPr>
          <p:cNvPr id="181" name="Google Shape;181;g29a785f2c2d_2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1620" y="4906726"/>
            <a:ext cx="3794758" cy="22660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9a785f2c2d_2_1"/>
          <p:cNvSpPr txBox="1"/>
          <p:nvPr/>
        </p:nvSpPr>
        <p:spPr>
          <a:xfrm>
            <a:off x="4156900" y="1371150"/>
            <a:ext cx="4541400" cy="24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/>
              <a:t>A eutanásia passiva (negativa ou indireta) inclui</a:t>
            </a:r>
            <a:endParaRPr sz="15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/>
              <a:t>medidas como suspender ou retirar a alimentação, a hidratação ou a oxigenação do paciente em estado vegetativo persistente. </a:t>
            </a:r>
            <a:endParaRPr sz="15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/>
              <a:t>Na passiva, faz-se uma omissão e não uma ação. Faz-se uma medida de retirar um equipamento essencial, como um respirador.</a:t>
            </a:r>
            <a:endParaRPr sz="1500"/>
          </a:p>
        </p:txBody>
      </p:sp>
      <p:pic>
        <p:nvPicPr>
          <p:cNvPr id="183" name="Google Shape;183;g29a785f2c2d_2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" y="1460400"/>
            <a:ext cx="3980999" cy="22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9a785f2c2d_2_1"/>
          <p:cNvSpPr txBox="1"/>
          <p:nvPr/>
        </p:nvSpPr>
        <p:spPr>
          <a:xfrm>
            <a:off x="641650" y="435100"/>
            <a:ext cx="765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Eutanásia Passiva</a:t>
            </a:r>
            <a:endParaRPr b="0" i="0" sz="32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29a785f2c2d_2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979304" y="96994"/>
            <a:ext cx="1008767" cy="92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9a785f2c2d_2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53" y="4130040"/>
            <a:ext cx="1008767" cy="92311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9a785f2c2d_2_10"/>
          <p:cNvSpPr txBox="1"/>
          <p:nvPr/>
        </p:nvSpPr>
        <p:spPr>
          <a:xfrm>
            <a:off x="641640" y="266062"/>
            <a:ext cx="753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Suicídio Assistido</a:t>
            </a:r>
            <a:endParaRPr b="0" i="0" sz="32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92" name="Google Shape;192;g29a785f2c2d_2_10">
            <a:hlinkClick action="ppaction://hlinksldjump" r:id="rId4"/>
          </p:cNvPr>
          <p:cNvSpPr txBox="1"/>
          <p:nvPr/>
        </p:nvSpPr>
        <p:spPr>
          <a:xfrm>
            <a:off x="8177345" y="4299209"/>
            <a:ext cx="1204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r>
              <a:rPr b="1" i="0" lang="pt-PT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Índice</a:t>
            </a:r>
            <a:endParaRPr/>
          </a:p>
        </p:txBody>
      </p:sp>
      <p:pic>
        <p:nvPicPr>
          <p:cNvPr id="193" name="Google Shape;193;g29a785f2c2d_2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1620" y="4906726"/>
            <a:ext cx="3794758" cy="22660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9a785f2c2d_2_10"/>
          <p:cNvSpPr txBox="1"/>
          <p:nvPr/>
        </p:nvSpPr>
        <p:spPr>
          <a:xfrm>
            <a:off x="3981000" y="1285950"/>
            <a:ext cx="5050500" cy="274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/>
              <a:t>Suicídio assistido é o suicídio perpetrado com a ajuda de outra pessoa. O termo é muitas vezes usado como sinónimo de suicídio medicamente assistido, que é o suicídio praticado com a ajuda de um médico que, de forma intencional, disponibiliza à pessoa as informações ou os meios necessários para cometer suicídio, incluindo aconselhamento sobre doses letais de fármacos e prescrição ou fornecimento desses fármacos</a:t>
            </a:r>
            <a:endParaRPr sz="1500"/>
          </a:p>
        </p:txBody>
      </p:sp>
      <p:pic>
        <p:nvPicPr>
          <p:cNvPr id="195" name="Google Shape;195;g29a785f2c2d_2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" y="1460400"/>
            <a:ext cx="3980999" cy="22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29a82956253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979304" y="96994"/>
            <a:ext cx="1008767" cy="92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9a82956253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53" y="4130040"/>
            <a:ext cx="1008767" cy="92311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9a82956253_0_13">
            <a:hlinkClick action="ppaction://hlinksldjump" r:id="rId4"/>
          </p:cNvPr>
          <p:cNvSpPr txBox="1"/>
          <p:nvPr/>
        </p:nvSpPr>
        <p:spPr>
          <a:xfrm>
            <a:off x="8115245" y="4322034"/>
            <a:ext cx="1204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r>
              <a:rPr b="1" i="0" lang="pt-PT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Índice</a:t>
            </a:r>
            <a:endParaRPr/>
          </a:p>
        </p:txBody>
      </p:sp>
      <p:pic>
        <p:nvPicPr>
          <p:cNvPr id="203" name="Google Shape;203;g29a82956253_0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1620" y="4906726"/>
            <a:ext cx="3794758" cy="22660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9a82956253_0_13"/>
          <p:cNvSpPr txBox="1"/>
          <p:nvPr/>
        </p:nvSpPr>
        <p:spPr>
          <a:xfrm>
            <a:off x="4193450" y="719925"/>
            <a:ext cx="4108500" cy="418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PT"/>
              <a:t>1. Pedido do Paciente:</a:t>
            </a:r>
            <a:endParaRPr b="1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O paciente deve expressar um pedido voluntário e informado para a eutanásia.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PT"/>
              <a:t>2. Avaliação Médica:</a:t>
            </a:r>
            <a:endParaRPr b="1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Um ou mais médicos avaliam a situação médica do paciente para garantir que ele atenda aos critérios estabelecidos pela legislação.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PT"/>
              <a:t>3. Avaliação Psicológica:</a:t>
            </a:r>
            <a:endParaRPr b="1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Em alguns casos, pode ser necessária uma avaliação psicológica para garantir que o pedido do paciente seja baseado em uma decisão informada e não influenciada por fatores externos.</a:t>
            </a:r>
            <a:endParaRPr/>
          </a:p>
        </p:txBody>
      </p:sp>
      <p:sp>
        <p:nvSpPr>
          <p:cNvPr id="205" name="Google Shape;205;g29a82956253_0_13"/>
          <p:cNvSpPr txBox="1"/>
          <p:nvPr/>
        </p:nvSpPr>
        <p:spPr>
          <a:xfrm>
            <a:off x="447075" y="266050"/>
            <a:ext cx="760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Procedimentos</a:t>
            </a:r>
            <a:endParaRPr b="0" i="0" sz="32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06" name="Google Shape;206;g29a82956253_0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900" y="1303600"/>
            <a:ext cx="3888649" cy="202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29a785f2c2d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979304" y="96994"/>
            <a:ext cx="1008767" cy="92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9a785f2c2d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53" y="4130040"/>
            <a:ext cx="1008767" cy="92311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29a785f2c2d_0_37"/>
          <p:cNvSpPr txBox="1"/>
          <p:nvPr/>
        </p:nvSpPr>
        <p:spPr>
          <a:xfrm>
            <a:off x="503265" y="266062"/>
            <a:ext cx="753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Testamento Vital</a:t>
            </a:r>
            <a:endParaRPr b="0" i="0" sz="32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14" name="Google Shape;214;g29a785f2c2d_0_37">
            <a:hlinkClick action="ppaction://hlinksldjump" r:id="rId4"/>
          </p:cNvPr>
          <p:cNvSpPr txBox="1"/>
          <p:nvPr/>
        </p:nvSpPr>
        <p:spPr>
          <a:xfrm>
            <a:off x="8177345" y="4299209"/>
            <a:ext cx="1204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r>
              <a:rPr b="1" i="0" lang="pt-PT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Índice</a:t>
            </a:r>
            <a:endParaRPr/>
          </a:p>
        </p:txBody>
      </p:sp>
      <p:pic>
        <p:nvPicPr>
          <p:cNvPr id="215" name="Google Shape;215;g29a785f2c2d_0_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1620" y="4906726"/>
            <a:ext cx="3794758" cy="226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9a785f2c2d_0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1625" y="1258135"/>
            <a:ext cx="3286550" cy="2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9a785f2c2d_0_37"/>
          <p:cNvSpPr txBox="1"/>
          <p:nvPr/>
        </p:nvSpPr>
        <p:spPr>
          <a:xfrm>
            <a:off x="503275" y="1474675"/>
            <a:ext cx="4168200" cy="192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testamento vital é um documento onde todo o cidadão maior de idade pode manifestar que tipo de tratamento e de cuidados de saúde pretende, ou não, receber quando estiver incapaz de expressar a sua vontade. Pode também nomear um ou mais procuradores de cuidados de saúde.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newable Energy Infographics by Slidesgo">
  <a:themeElements>
    <a:clrScheme name="Simple Light">
      <a:dk1>
        <a:srgbClr val="000000"/>
      </a:dk1>
      <a:lt1>
        <a:srgbClr val="FFFFFF"/>
      </a:lt1>
      <a:dk2>
        <a:srgbClr val="7474F3"/>
      </a:dk2>
      <a:lt2>
        <a:srgbClr val="FFFFFF"/>
      </a:lt2>
      <a:accent1>
        <a:srgbClr val="61BC9B"/>
      </a:accent1>
      <a:accent2>
        <a:srgbClr val="B9DB82"/>
      </a:accent2>
      <a:accent3>
        <a:srgbClr val="D9D9D9"/>
      </a:accent3>
      <a:accent4>
        <a:srgbClr val="F3AC3D"/>
      </a:accent4>
      <a:accent5>
        <a:srgbClr val="A7E3F7"/>
      </a:accent5>
      <a:accent6>
        <a:srgbClr val="DE4C5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Tiago Magalhães</dc:creator>
</cp:coreProperties>
</file>